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CDE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26F23-EBA6-46D9-B434-8E9C8A5570F1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6FABF-4364-46E6-8ABD-27F05E1DE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2F5B1-20FC-4E02-8E8D-F7C0F2E670F1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37914-2C59-4CCA-9B77-BB12733F6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81B6E-C7EC-44A4-8260-92BD29A0EFB1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8AF96-FB91-4604-ADB8-88586E347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9817C-B460-490F-AFEE-33347353DB00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EC8BF-4D98-4B15-B705-FB81F9102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89217-5049-47FC-AD47-E6E7EABD9B29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17D30-27F9-4FEE-A162-97F37CEA3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2ADE3-6DF3-4D13-89F6-FE18F506BF46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C38DE-2A38-409C-9902-45ABFE937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FB421-6C22-478B-8DBA-E978C700153D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8452B-5B77-44DB-96C9-C245989A5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77335-5659-49D0-92B7-55310EFD3C21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18358-76F1-49A0-B915-5870500FD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EC9A5-2305-4ADC-8A16-920A5D80DC85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152E8-F6AF-4549-B9E3-C2B2F3A95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BE7DC-4117-48AC-BBAA-5BC3D5E66215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C3FBA-EAFC-4524-AEE4-C07A3DC4A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4870A-E785-4DFE-84C0-9169933F1300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C5EA1-9D83-4A5A-8469-B1D2B6B22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0A15CB-D061-42C1-90F4-EADF8E37DC2C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4B7C2C-F930-466F-BEDC-2FB144D13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kom\Desktop\image547637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2708920"/>
            <a:ext cx="5544616" cy="330708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31839" y="1052736"/>
            <a:ext cx="504056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4 ноября</a:t>
            </a:r>
            <a:endParaRPr lang="ru-RU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48" y="6429396"/>
            <a:ext cx="2285984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4 ноября 2021г.</a:t>
            </a:r>
            <a:endParaRPr lang="ru-RU" sz="20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С сентября 1610 года Москва была занята польскими войсками. Боярское правительство договорилось с королем Польши Сигизмундом III о признании его сына Владислава русским царем, но на условиях независимости государственной жизни, православной церкви и национального быта. Однако поляки не собирались выполнять условия этого договора.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rekom\Desktop\0007-007-Pozharskij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2852936"/>
            <a:ext cx="2363615" cy="31209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48" y="6429396"/>
            <a:ext cx="2285984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4 ноября 2021г.</a:t>
            </a:r>
            <a:endParaRPr lang="ru-RU" sz="20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002060"/>
                </a:solidFill>
              </a:rPr>
              <a:t>Реальной властью в российской столице обладали польские военачальники и их пособники из русских бояр. Захватчики дочиста обирали население, сжигали города и села, зверски убивали или угоняли в плен жителей.</a:t>
            </a:r>
          </a:p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Страну рвали на куски. Речь шла о сохранении национальной самобытности и независимости.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7170" name="Picture 2" descr="C:\Users\rekom\Desktop\76510260_krepost_Derpt_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2996952"/>
            <a:ext cx="3167583" cy="21071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48" y="6429396"/>
            <a:ext cx="2285984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4 ноября 2021г.</a:t>
            </a:r>
            <a:endParaRPr lang="ru-RU" sz="20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Осознание этого факта привело к пробуждению русского народа. Он поднялся на борьбу за освобождение Отечества.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rekom\Desktop\484e6e8a3e68b456da2df84d4e8561bfbc5f6c1346907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2996952"/>
            <a:ext cx="3455615" cy="21338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48" y="6429396"/>
            <a:ext cx="2285984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4 ноября 2021г.</a:t>
            </a:r>
            <a:endParaRPr lang="ru-RU" sz="20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</a:rPr>
              <a:t>Зимой 1611 года </a:t>
            </a:r>
            <a:r>
              <a:rPr lang="ru-RU" sz="1800" b="1" dirty="0" err="1" smtClean="0">
                <a:solidFill>
                  <a:srgbClr val="C00000"/>
                </a:solidFill>
              </a:rPr>
              <a:t>Прокопий</a:t>
            </a:r>
            <a:r>
              <a:rPr lang="ru-RU" sz="1800" b="1" dirty="0" smtClean="0">
                <a:solidFill>
                  <a:srgbClr val="C00000"/>
                </a:solidFill>
              </a:rPr>
              <a:t> Ляпунов на рязанской земле организовал народное ополчение, к нему присоединились жители Нижнего Новгорода, Мурома, Ярославля, Вологды, Костромы и казаки. Весной ополчение подошло к Москве, москвичи поднялись на восстание. Но силы были неравны, и в результате первое ополчение потерпело поражение.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218" name="Picture 2" descr="C:\Users\rekom\Desktop\Hermogen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2924944"/>
            <a:ext cx="3024336" cy="23867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48" y="6429396"/>
            <a:ext cx="2285984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4 ноября 2021г.</a:t>
            </a:r>
            <a:endParaRPr lang="ru-RU" sz="20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Центром освободительной борьбы с осени 1611 года становится Нижний Новгород. Нижегородский земский староста Кузьма Минин обратился к жителям города с призывом помочь всеми силами и средствами в создании нового народного ополчения для освобождения России от иноземных захватчиков.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0242" name="Picture 2" descr="C:\Users\rekom\Desktop\minin-novgorod-naro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2708920"/>
            <a:ext cx="3527623" cy="27152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48" y="6429396"/>
            <a:ext cx="2285984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4 ноября 2021г.</a:t>
            </a:r>
            <a:endParaRPr lang="ru-RU" sz="20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Благословение на поход патриоты получили в храме Предтечи в Нижнем Новгороде. Именно у этого святого места прозвучало воззвание Кузьмы Минина к народу, и собирались деньги на ополчение. Он первым пожертвовал немалые деньги. Примеру Минина последовали многие состоятельные люди.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rekom\Desktop\101pEpf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2852936"/>
            <a:ext cx="3394720" cy="26733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48" y="6429396"/>
            <a:ext cx="2285984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4 ноября 2021г.</a:t>
            </a:r>
            <a:endParaRPr lang="ru-RU" sz="20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Затем стали рассылать грамоты по всей России с призывом к совместной борьбе. В Нижний Новгород стали стягиваться вооруженные отряды ополченцев со всех земель. Для объединенного войска нужен был твердый и решительный командующий, и выбор пал на Дмитрия Михайловича Пожарского.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2290" name="Picture 2" descr="C:\Users\rekom\Desktop\Pojarski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2780928"/>
            <a:ext cx="2454549" cy="320564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48" y="6429396"/>
            <a:ext cx="2285984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4 ноября 2021г.</a:t>
            </a:r>
            <a:endParaRPr lang="ru-RU" sz="20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</a:rPr>
              <a:t>В июле 1612 года ополчение выступило на Москву. Участники штурма продемонстрировали образец героизма,  сплоченности всего народа не зависимо от происхождения, вероисповедания, положения в обществе.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13314" name="Picture 2" descr="C:\Users\rekom\Desktop\1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2924944"/>
            <a:ext cx="3311599" cy="229403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48" y="6429396"/>
            <a:ext cx="2285984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4 ноября 2021г.</a:t>
            </a:r>
            <a:endParaRPr lang="ru-RU" sz="20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4 ноября 1612 года ополчение Минина и Пожарского полностью освободило столицу от врагов. Вот почему день 4 ноября признан Днём народного единства России.</a:t>
            </a:r>
          </a:p>
          <a:p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4338" name="Picture 2" descr="C:\Users\rekom\Desktop\mininipozharskiy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2780928"/>
            <a:ext cx="3383607" cy="27213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48" y="6429396"/>
            <a:ext cx="2285984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4 ноября 2021г.</a:t>
            </a:r>
            <a:endParaRPr lang="ru-RU" sz="20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860032" y="1412776"/>
            <a:ext cx="3456384" cy="4785395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Ушли в историю года,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Цари менялись и народы,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Но время смутное, невзгоды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Русь не забудет никогда!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Победой вписана строка,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И славит стих былых героев,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Поверг народ врагов – изгоев,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Обрёл свободу на века!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 И поднималась Русь с колен,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В руках с иконой перед битвой,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Благословлённая молитвой,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Под звон грядущих перемен.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Деревни, сёла, города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С поклоном русскому народу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Сегодня празднуют свободу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И День единства навсегда!</a:t>
            </a:r>
          </a:p>
          <a:p>
            <a:pPr>
              <a:buNone/>
            </a:pP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5363" name="Picture 3" descr="C:\Users\rekom\Desktop\04332ce9a3111416219496870e9bc2c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852936"/>
            <a:ext cx="3528392" cy="26462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48" y="6429396"/>
            <a:ext cx="2285984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4 ноября 2021г.</a:t>
            </a:r>
            <a:endParaRPr lang="ru-RU" sz="20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Наша Родина – самое большое государство на земном шаре. Нашу страну омывают сразу три океана (Северный Ледовитый, Тихий, Атлантический). Она богата лесами. В её недрах залегают многочисленные полезные ископаемые.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2050" name="Picture 2" descr="C:\Users\rekom\Desktop\0_8e74a_dbf774ff_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2708920"/>
            <a:ext cx="3671639" cy="25592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48" y="6429396"/>
            <a:ext cx="2285984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4 ноября 2021г.</a:t>
            </a:r>
            <a:endParaRPr lang="ru-RU" sz="20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Память о героях ополчения увековечена в Нижнем Новгороде. В честь их названы улицы и центральная площадь города. Площадь Минина и Пожарского стала местом главных городских торжеств и зрелищных мероприятий.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6386" name="Picture 2" descr="C:\Users\rekom\Desktop\751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2924944"/>
            <a:ext cx="3383607" cy="25377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48" y="6429396"/>
            <a:ext cx="2285984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4 ноября 2021г.</a:t>
            </a:r>
            <a:endParaRPr lang="ru-RU" sz="20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</a:rPr>
              <a:t>А в Москве в 1818 году был установлен скульптурный памятник с изображением героев (работа Ивана Петровича </a:t>
            </a:r>
            <a:r>
              <a:rPr lang="ru-RU" sz="1800" b="1" dirty="0" err="1" smtClean="0">
                <a:solidFill>
                  <a:srgbClr val="C00000"/>
                </a:solidFill>
              </a:rPr>
              <a:t>Мартоса</a:t>
            </a:r>
            <a:r>
              <a:rPr lang="ru-RU" sz="1800" b="1" dirty="0" smtClean="0">
                <a:solidFill>
                  <a:srgbClr val="C00000"/>
                </a:solidFill>
              </a:rPr>
              <a:t>). На памятнике выбита надпись: «Гражданину Минину и князю Пожарскому благодарная Россия». В 2005 году копия этой скульптуры установлена в Нижнем Новгороде у старинного храма Предтечи.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17410" name="Picture 2" descr="C:\Users\rekom\Desktop\fotosbornik_ru_44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924944"/>
            <a:ext cx="3599631" cy="26997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48" y="6429396"/>
            <a:ext cx="2285984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4 ноября 2021г.</a:t>
            </a:r>
            <a:endParaRPr lang="ru-RU" sz="20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4 ноября с 2005 года отмечается как “День народного единства”. Это вовсе не новый праздник, а возвращение к старой традиции. Празднование Пресвятой Богородице, в честь Её иконы, именуемой “Казанской”, установлено в этот день в благодарность за избавление Москвы и всей России от нашествия поляков в 1612 году.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8434" name="Picture 2" descr="C:\Users\rekom\Desktop\608058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2636912"/>
            <a:ext cx="2736303" cy="34477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48" y="6429396"/>
            <a:ext cx="2285984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4 ноября 2021г.</a:t>
            </a:r>
            <a:endParaRPr lang="ru-RU" sz="20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</a:rPr>
              <a:t>В ополчение, которое возглавлял князь Пожарский, был прислан из Казани чудотворный образ Пресвятой Богородицы. Зная, что бедствие получено за грехи, весь народ и ополчение наложили на себя трёхдневный пост и с молитвой обратились к Господу и Его Пречистой Матери за небесной помощью. И молитва была услышана.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19458" name="Picture 2" descr="C:\Users\rekom\Desktop\227839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2780928"/>
            <a:ext cx="2419028" cy="322537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48" y="6429396"/>
            <a:ext cx="2285984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4 ноября 2021г.</a:t>
            </a:r>
            <a:endParaRPr lang="ru-RU" sz="20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Празднование в честь Казанской иконы Пресвятой Богородицы установлено в 1649 году. И до наших дней эта икона особо почитается русским православным народом. Позже, из-за революции 1917 года и последующих за ней событий, традиция отмечать освобождение Москвы от </a:t>
            </a:r>
            <a:r>
              <a:rPr lang="ru-RU" sz="1800" b="1" dirty="0" err="1" smtClean="0">
                <a:solidFill>
                  <a:srgbClr val="002060"/>
                </a:solidFill>
              </a:rPr>
              <a:t>польско</a:t>
            </a:r>
            <a:r>
              <a:rPr lang="ru-RU" sz="1800" b="1" dirty="0" smtClean="0">
                <a:solidFill>
                  <a:srgbClr val="002060"/>
                </a:solidFill>
              </a:rPr>
              <a:t> - литовских интервентов прервалась, а сегодня снова восстановлена!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20482" name="Picture 2" descr="C:\Users\rekom\Desktop\i-8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2780928"/>
            <a:ext cx="2963080" cy="322073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48" y="6429396"/>
            <a:ext cx="2285984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4 ноября 2021г.</a:t>
            </a:r>
            <a:endParaRPr lang="ru-RU" sz="20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</a:rPr>
              <a:t>Поэтому 4 ноября для России – это двойной праздник: День народного единства и празднование в честь Казанской иконы Пресвятой Богородицы.</a:t>
            </a: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</p:txBody>
      </p:sp>
      <p:pic>
        <p:nvPicPr>
          <p:cNvPr id="21506" name="Picture 2" descr="C:\Users\rekom\Desktop\1285150070_002-3_resiz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2636912"/>
            <a:ext cx="3527623" cy="1538043"/>
          </a:xfrm>
          <a:prstGeom prst="rect">
            <a:avLst/>
          </a:prstGeom>
          <a:noFill/>
        </p:spPr>
      </p:pic>
      <p:pic>
        <p:nvPicPr>
          <p:cNvPr id="21507" name="Picture 3" descr="C:\Users\rekom\Desktop\e826536d751784c59e6497383a072b29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688" y="4365104"/>
            <a:ext cx="2232248" cy="167418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58048" y="6429396"/>
            <a:ext cx="2285984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4 ноября 2021г.</a:t>
            </a:r>
            <a:endParaRPr lang="ru-RU" sz="20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Каждый из нас может гордиться тем, что наша Родина – Россия, с ее белоствольными березами, пением птиц, журчанием ручейка...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22531" name="Picture 3" descr="C:\Users\rekom\Desktop\85606192_large_84576252_3325579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924944"/>
            <a:ext cx="3744416" cy="23409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48" y="6429396"/>
            <a:ext cx="2285984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4 ноября 2021г.</a:t>
            </a:r>
            <a:endParaRPr lang="ru-RU" sz="20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43042" y="714356"/>
            <a:ext cx="5857916" cy="652934"/>
          </a:xfrm>
          <a:solidFill>
            <a:srgbClr val="B9CDE5">
              <a:alpha val="80000"/>
            </a:srgbClr>
          </a:solidFill>
        </p:spPr>
        <p:txBody>
          <a:bodyPr/>
          <a:lstStyle/>
          <a:p>
            <a:r>
              <a:rPr lang="ru-RU" sz="3600" b="1" dirty="0" smtClean="0"/>
              <a:t>  </a:t>
            </a:r>
            <a:r>
              <a:rPr lang="ru-RU" sz="3600" b="1" dirty="0" smtClean="0">
                <a:solidFill>
                  <a:srgbClr val="FF0000"/>
                </a:solidFill>
              </a:rPr>
              <a:t>День </a:t>
            </a:r>
            <a:r>
              <a:rPr lang="ru-RU" sz="3600" b="1" dirty="0" smtClean="0">
                <a:solidFill>
                  <a:srgbClr val="FF0000"/>
                </a:solidFill>
              </a:rPr>
              <a:t>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904312" y="1643050"/>
            <a:ext cx="3668216" cy="4357718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 Мы заканчиваем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наше путешествие.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Гордитесь </a:t>
            </a:r>
            <a:r>
              <a:rPr lang="ru-RU" sz="2400" b="1" dirty="0" smtClean="0">
                <a:solidFill>
                  <a:srgbClr val="002060"/>
                </a:solidFill>
              </a:rPr>
              <a:t>своей </a:t>
            </a:r>
            <a:r>
              <a:rPr lang="ru-RU" sz="2400" b="1" dirty="0" smtClean="0">
                <a:solidFill>
                  <a:srgbClr val="002060"/>
                </a:solidFill>
              </a:rPr>
              <a:t>страной,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прославляйте её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своими </a:t>
            </a:r>
            <a:r>
              <a:rPr lang="ru-RU" sz="2400" b="1" dirty="0" smtClean="0">
                <a:solidFill>
                  <a:srgbClr val="002060"/>
                </a:solidFill>
              </a:rPr>
              <a:t>добрыми </a:t>
            </a:r>
            <a:r>
              <a:rPr lang="ru-RU" sz="2400" b="1" dirty="0" smtClean="0">
                <a:solidFill>
                  <a:srgbClr val="002060"/>
                </a:solidFill>
              </a:rPr>
              <a:t>и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нужными </a:t>
            </a:r>
            <a:r>
              <a:rPr lang="ru-RU" sz="2400" b="1" dirty="0" smtClean="0">
                <a:solidFill>
                  <a:srgbClr val="002060"/>
                </a:solidFill>
              </a:rPr>
              <a:t>делами, хорошо учитесь, чтобы стать </a:t>
            </a:r>
            <a:r>
              <a:rPr lang="ru-RU" sz="2400" b="1" dirty="0" smtClean="0">
                <a:solidFill>
                  <a:srgbClr val="002060"/>
                </a:solidFill>
              </a:rPr>
              <a:t>полезными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Родине.</a:t>
            </a:r>
            <a:endParaRPr lang="ru-RU" sz="2400" b="1" dirty="0" smtClean="0">
              <a:solidFill>
                <a:srgbClr val="002060"/>
              </a:solidFill>
            </a:endParaRPr>
          </a:p>
        </p:txBody>
      </p:sp>
      <p:pic>
        <p:nvPicPr>
          <p:cNvPr id="24579" name="Picture 3" descr="C:\Users\rekom\Desktop\1326463006961263_larg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966290"/>
            <a:ext cx="4714908" cy="353441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В России насчитывается более двух миллионов рек, а по количеству и разнообразию озёр, она занимает одно из первых мест в мире. Велика и богата наша Родина, но главное её богатство - люди.</a:t>
            </a: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3075" name="Picture 3" descr="C:\Users\rekom\Desktop\0378e6be322d10ff4f352fa17725e306027432f5_6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780928"/>
            <a:ext cx="3600400" cy="2698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48" y="6429396"/>
            <a:ext cx="2285984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4 ноября 2021г.</a:t>
            </a:r>
            <a:endParaRPr lang="ru-RU" sz="20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Учёные насчитывают в России 150 языков. Русским языком владеют, практически, все жители нашей страны. Россия – страна многонациональная, в ней проживают представители более ста наций и народностей. Люди исповедуют разные религии. Самой распространённой религией среди верующего населения России является православие.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rekom\Desktop\1252212136056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852936"/>
            <a:ext cx="3671639" cy="25568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48" y="6429396"/>
            <a:ext cx="2285984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4 ноября 2021г.</a:t>
            </a:r>
            <a:endParaRPr lang="ru-RU" sz="20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4 ноября мы празднуем День народного единства!</a:t>
            </a: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rekom\Desktop\den_edinstv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2852936"/>
            <a:ext cx="3384376" cy="25382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48" y="6429396"/>
            <a:ext cx="2285984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4 ноября 2021г.</a:t>
            </a:r>
            <a:endParaRPr lang="ru-RU" sz="20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Это дата связана с освобождением Москвы силами народного ополчения под руководством Кузьмы Минина и Дмитрия Пожарского от польских интервентов в 1612 году.</a:t>
            </a:r>
          </a:p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002060"/>
                </a:solidFill>
              </a:rPr>
              <a:t>Давайте совершим небольшой экскурс в историю и вспомним, как это было.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2050" name="Picture 2" descr="C:\Users\rekom\Desktop\kaz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780928"/>
            <a:ext cx="3455615" cy="259171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48" y="6429396"/>
            <a:ext cx="2285984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4 ноября 2021г.</a:t>
            </a:r>
            <a:endParaRPr lang="ru-RU" sz="20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i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Начало XVII  века в истории нашего государства называют Смутным временем. Одной из причин Смуты стало пресечение законной московской династии Рюриковичей. Это совпало с разрухой, голодом, запустением центральной части русских земель, которые стали следствием неразумной политики Ивана Грозного.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rekom\Desktop\75101205_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2996952"/>
            <a:ext cx="3167583" cy="23292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48" y="6429396"/>
            <a:ext cx="2285984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4 ноября 2021г.</a:t>
            </a:r>
            <a:endParaRPr lang="ru-RU" sz="20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002060"/>
                </a:solidFill>
              </a:rPr>
              <a:t>Стремясь преодолеть хозяйственную разруху, власти ужесточили политику закрепощения крестьян, увеличили налоговый гнет. Это вызывало протест народа.  </a:t>
            </a:r>
          </a:p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Верхушка общества была разобщена, между боярами и дворянами существовали противоречия.  Все это привело к ослаблению центральной власти.  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4098" name="Picture 2" descr="C:\Users\rekom\Desktop\106722411_db0e208201208d42d8e360079ddcd9b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780928"/>
            <a:ext cx="3455615" cy="26550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48" y="6429396"/>
            <a:ext cx="2285984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4 ноября 2021г.</a:t>
            </a:r>
            <a:endParaRPr lang="ru-RU" sz="20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И за всем этим зорко следили давние недруги России -  поляки, шведы, татары, довольные ее ослаблением, готовые каждую минуту отхватить себе лакомый кусочек земли Русской.</a:t>
            </a:r>
          </a:p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002060"/>
                </a:solidFill>
              </a:rPr>
              <a:t>Никогда русское государство не было так близко к распаду, как в период Смутного времени.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5122" name="Picture 2" descr="C:\Users\rekom\Desktop\79003169_LD_Dmitry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852936"/>
            <a:ext cx="3455615" cy="243867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48" y="6429396"/>
            <a:ext cx="2285984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4 ноября 2021г.</a:t>
            </a:r>
            <a:endParaRPr lang="ru-RU" sz="20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Шаблон5</Template>
  <TotalTime>262</TotalTime>
  <Words>1115</Words>
  <Application>Microsoft Office PowerPoint</Application>
  <PresentationFormat>Экран (4:3)</PresentationFormat>
  <Paragraphs>148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Шаблон5</vt:lpstr>
      <vt:lpstr>Слайд 1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День народного единства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rekom</dc:creator>
  <cp:lastModifiedBy>kab1</cp:lastModifiedBy>
  <cp:revision>33</cp:revision>
  <dcterms:created xsi:type="dcterms:W3CDTF">2014-06-19T12:34:27Z</dcterms:created>
  <dcterms:modified xsi:type="dcterms:W3CDTF">2021-10-28T10:07:55Z</dcterms:modified>
</cp:coreProperties>
</file>